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8245" autoAdjust="0"/>
    <p:restoredTop sz="94660"/>
  </p:normalViewPr>
  <p:slideViewPr>
    <p:cSldViewPr>
      <p:cViewPr varScale="1">
        <p:scale>
          <a:sx n="50" d="100"/>
          <a:sy n="50" d="100"/>
        </p:scale>
        <p:origin x="-99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09964-4A7D-4C14-B322-F52D986D0F6A}" type="datetimeFigureOut">
              <a:rPr lang="en-US" smtClean="0"/>
              <a:pPr/>
              <a:t>7/31/2013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E7D8E-8318-4D74-929D-8BAF93A9ED39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09964-4A7D-4C14-B322-F52D986D0F6A}" type="datetimeFigureOut">
              <a:rPr lang="en-US" smtClean="0"/>
              <a:pPr/>
              <a:t>7/31/2013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E7D8E-8318-4D74-929D-8BAF93A9ED3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09964-4A7D-4C14-B322-F52D986D0F6A}" type="datetimeFigureOut">
              <a:rPr lang="en-US" smtClean="0"/>
              <a:pPr/>
              <a:t>7/31/2013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E7D8E-8318-4D74-929D-8BAF93A9ED3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09964-4A7D-4C14-B322-F52D986D0F6A}" type="datetimeFigureOut">
              <a:rPr lang="en-US" smtClean="0"/>
              <a:pPr/>
              <a:t>7/31/2013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E7D8E-8318-4D74-929D-8BAF93A9ED3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09964-4A7D-4C14-B322-F52D986D0F6A}" type="datetimeFigureOut">
              <a:rPr lang="en-US" smtClean="0"/>
              <a:pPr/>
              <a:t>7/31/2013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E7D8E-8318-4D74-929D-8BAF93A9ED39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09964-4A7D-4C14-B322-F52D986D0F6A}" type="datetimeFigureOut">
              <a:rPr lang="en-US" smtClean="0"/>
              <a:pPr/>
              <a:t>7/31/2013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E7D8E-8318-4D74-929D-8BAF93A9ED3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09964-4A7D-4C14-B322-F52D986D0F6A}" type="datetimeFigureOut">
              <a:rPr lang="en-US" smtClean="0"/>
              <a:pPr/>
              <a:t>7/31/2013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E7D8E-8318-4D74-929D-8BAF93A9ED39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09964-4A7D-4C14-B322-F52D986D0F6A}" type="datetimeFigureOut">
              <a:rPr lang="en-US" smtClean="0"/>
              <a:pPr/>
              <a:t>7/31/2013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E7D8E-8318-4D74-929D-8BAF93A9ED3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09964-4A7D-4C14-B322-F52D986D0F6A}" type="datetimeFigureOut">
              <a:rPr lang="en-US" smtClean="0"/>
              <a:pPr/>
              <a:t>7/31/2013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E7D8E-8318-4D74-929D-8BAF93A9ED3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09964-4A7D-4C14-B322-F52D986D0F6A}" type="datetimeFigureOut">
              <a:rPr lang="en-US" smtClean="0"/>
              <a:pPr/>
              <a:t>7/31/2013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E7D8E-8318-4D74-929D-8BAF93A9ED39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09964-4A7D-4C14-B322-F52D986D0F6A}" type="datetimeFigureOut">
              <a:rPr lang="en-US" smtClean="0"/>
              <a:pPr/>
              <a:t>7/31/2013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E7D8E-8318-4D74-929D-8BAF93A9ED3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4AC09964-4A7D-4C14-B322-F52D986D0F6A}" type="datetimeFigureOut">
              <a:rPr lang="en-US" smtClean="0"/>
              <a:pPr/>
              <a:t>7/31/2013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892E7D8E-8318-4D74-929D-8BAF93A9ED3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TỐI ƯU HÓA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chemeClr val="accent1"/>
                </a:solidFill>
              </a:rPr>
              <a:t>CHƯƠNG 1</a:t>
            </a:r>
          </a:p>
          <a:p>
            <a:r>
              <a:rPr lang="en-US" sz="2800" b="1" dirty="0" smtClean="0">
                <a:solidFill>
                  <a:srgbClr val="C00000"/>
                </a:solidFill>
              </a:rPr>
              <a:t>BÀI TOÁN QUY HOẠCH TUYẾN TÍNH</a:t>
            </a:r>
            <a:endParaRPr lang="en-US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901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8229600" cy="990600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I. CÁC VÍ DỤ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381000" y="1524000"/>
            <a:ext cx="8229600" cy="4876800"/>
          </a:xfrm>
          <a:blipFill rotWithShape="1">
            <a:blip r:embed="rId2"/>
            <a:stretch>
              <a:fillRect l="-1556" t="-1625" r="-1185"/>
            </a:stretch>
          </a:blipFill>
        </p:spPr>
        <p:txBody>
          <a:bodyPr/>
          <a:lstStyle/>
          <a:p>
            <a:pPr>
              <a:buNone/>
            </a:pPr>
            <a:r>
              <a:rPr lang="en-US" dirty="0" smtClean="0">
                <a:noFill/>
              </a:rPr>
              <a:t>									</a:t>
            </a:r>
            <a:r>
              <a:rPr lang="en-US" dirty="0">
                <a:noFill/>
              </a:rPr>
              <a:t> </a:t>
            </a:r>
            <a:r>
              <a:rPr lang="en-US" dirty="0" smtClean="0">
                <a:noFill/>
              </a:rPr>
              <a:t>													</a:t>
            </a:r>
            <a:endParaRPr lang="en-US" dirty="0">
              <a:noFill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xmlns:a14="http://schemas.microsoft.com/office/drawing/2010/main" xmlns:mc="http://schemas.openxmlformats.org/markup-compatibility/2006" val="3455557156"/>
              </p:ext>
            </p:extLst>
          </p:nvPr>
        </p:nvGraphicFramePr>
        <p:xfrm>
          <a:off x="1600200" y="3200400"/>
          <a:ext cx="6019800" cy="22098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4950"/>
                <a:gridCol w="1504950"/>
                <a:gridCol w="1504950"/>
                <a:gridCol w="1504950"/>
              </a:tblGrid>
              <a:tr h="807058">
                <a:tc>
                  <a:txBody>
                    <a:bodyPr/>
                    <a:lstStyle/>
                    <a:p>
                      <a:r>
                        <a:rPr lang="en-US" dirty="0" smtClean="0"/>
                        <a:t>Sản</a:t>
                      </a:r>
                      <a:r>
                        <a:rPr lang="en-US" baseline="0" dirty="0" smtClean="0"/>
                        <a:t>Phẩm  /</a:t>
                      </a:r>
                    </a:p>
                    <a:p>
                      <a:r>
                        <a:rPr lang="en-US" baseline="0" dirty="0" smtClean="0"/>
                        <a:t>Nguyênliệu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blipFill rotWithShape="1">
                      <a:blip r:embed="rId3"/>
                      <a:stretch>
                        <a:fillRect l="-100405" t="-3759" r="-199595" b="-172932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blipFill rotWithShape="1">
                      <a:blip r:embed="rId3"/>
                      <a:stretch>
                        <a:fillRect l="-201220" t="-3759" r="-100407" b="-172932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Dự</a:t>
                      </a:r>
                      <a:r>
                        <a:rPr lang="en-US" baseline="0" dirty="0" smtClean="0"/>
                        <a:t>trữ</a:t>
                      </a:r>
                      <a:r>
                        <a:rPr lang="en-US" dirty="0" smtClean="0"/>
                        <a:t> </a:t>
                      </a:r>
                      <a:endParaRPr lang="en-US" dirty="0"/>
                    </a:p>
                  </a:txBody>
                  <a:tcPr/>
                </a:tc>
              </a:tr>
              <a:tr h="46758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blipFill rotWithShape="1">
                      <a:blip r:embed="rId3"/>
                      <a:stretch>
                        <a:fillRect l="-405" t="-181579" r="-299595" b="-202632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4600</a:t>
                      </a:r>
                      <a:endParaRPr lang="en-US" dirty="0"/>
                    </a:p>
                  </a:txBody>
                  <a:tcPr/>
                </a:tc>
              </a:tr>
              <a:tr h="46758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blipFill rotWithShape="1">
                      <a:blip r:embed="rId3"/>
                      <a:stretch>
                        <a:fillRect l="-405" t="-277922" r="-299595" b="-100000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6200</a:t>
                      </a:r>
                      <a:endParaRPr lang="en-US" dirty="0"/>
                    </a:p>
                  </a:txBody>
                  <a:tcPr/>
                </a:tc>
              </a:tr>
              <a:tr h="467581">
                <a:tc>
                  <a:txBody>
                    <a:bodyPr/>
                    <a:lstStyle/>
                    <a:p>
                      <a:r>
                        <a:rPr lang="en-US" dirty="0" smtClean="0"/>
                        <a:t>    Giá</a:t>
                      </a:r>
                      <a:r>
                        <a:rPr lang="en-US" baseline="0" dirty="0" smtClean="0"/>
                        <a:t>bán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12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277740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I. CÁC </a:t>
            </a:r>
            <a:r>
              <a:rPr lang="en-US" b="1" dirty="0"/>
              <a:t>VÍ DỤ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u="sng" dirty="0" smtClean="0"/>
              <a:t>VÍ DỤ 2 </a:t>
            </a:r>
            <a:r>
              <a:rPr lang="en-US" b="1" dirty="0" smtClean="0"/>
              <a:t>(Tổng quát)</a:t>
            </a:r>
          </a:p>
          <a:p>
            <a:pPr marL="0" indent="0">
              <a:buNone/>
            </a:pPr>
            <a:r>
              <a:rPr lang="en-US" b="1" u="sng" dirty="0" smtClean="0"/>
              <a:t>   </a:t>
            </a:r>
            <a:endParaRPr lang="en-US" b="1" u="sng" dirty="0"/>
          </a:p>
          <a:p>
            <a:pPr marL="0" indent="0">
              <a:buNone/>
            </a:pPr>
            <a:r>
              <a:rPr lang="en-US" b="1" u="sng" dirty="0" smtClean="0"/>
              <a:t>                     </a:t>
            </a:r>
          </a:p>
          <a:p>
            <a:pPr marL="0" indent="0">
              <a:buNone/>
            </a:pPr>
            <a:endParaRPr lang="en-US" b="1" u="sng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xmlns:a14="http://schemas.microsoft.com/office/drawing/2010/main" xmlns:mc="http://schemas.openxmlformats.org/markup-compatibility/2006" val="3677828326"/>
              </p:ext>
            </p:extLst>
          </p:nvPr>
        </p:nvGraphicFramePr>
        <p:xfrm>
          <a:off x="1371600" y="2514600"/>
          <a:ext cx="6400800" cy="305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838200"/>
                <a:gridCol w="838200"/>
                <a:gridCol w="914400"/>
                <a:gridCol w="838200"/>
                <a:gridCol w="1447800"/>
              </a:tblGrid>
              <a:tr h="640080">
                <a:tc>
                  <a:txBody>
                    <a:bodyPr/>
                    <a:lstStyle/>
                    <a:p>
                      <a:r>
                        <a:rPr lang="en-US" dirty="0" smtClean="0"/>
                        <a:t>Sản</a:t>
                      </a:r>
                      <a:r>
                        <a:rPr lang="en-US" baseline="0" dirty="0" smtClean="0"/>
                        <a:t>phẩm /</a:t>
                      </a:r>
                    </a:p>
                    <a:p>
                      <a:r>
                        <a:rPr lang="en-US" dirty="0" smtClean="0"/>
                        <a:t>Nguyên</a:t>
                      </a:r>
                      <a:r>
                        <a:rPr lang="en-US" baseline="0" dirty="0" smtClean="0"/>
                        <a:t>liệu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blipFill rotWithShape="1">
                      <a:blip r:embed="rId2"/>
                      <a:stretch>
                        <a:fillRect l="-181159" t="-4762" r="-479710" b="-380000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blipFill rotWithShape="1">
                      <a:blip r:embed="rId2"/>
                      <a:stretch>
                        <a:fillRect l="-283212" t="-4762" r="-383212" b="-380000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. . .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blipFill rotWithShape="1">
                      <a:blip r:embed="rId2"/>
                      <a:stretch>
                        <a:fillRect l="-489130" t="-4762" r="-171739" b="-380000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Dự</a:t>
                      </a:r>
                      <a:r>
                        <a:rPr lang="en-US" baseline="0" dirty="0" smtClean="0"/>
                        <a:t>trữ</a:t>
                      </a:r>
                      <a:endParaRPr lang="en-US" dirty="0"/>
                    </a:p>
                  </a:txBody>
                  <a:tcPr/>
                </a:tc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blipFill rotWithShape="1">
                      <a:blip r:embed="rId2"/>
                      <a:stretch>
                        <a:fillRect t="-150685" r="-320000" b="-446575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blipFill rotWithShape="1">
                      <a:blip r:embed="rId2"/>
                      <a:stretch>
                        <a:fillRect l="-181159" t="-150685" r="-479710" b="-446575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blipFill rotWithShape="1">
                      <a:blip r:embed="rId2"/>
                      <a:stretch>
                        <a:fillRect l="-283212" t="-150685" r="-383212" b="-446575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blipFill rotWithShape="1">
                      <a:blip r:embed="rId2"/>
                      <a:stretch>
                        <a:fillRect l="-489130" t="-150685" r="-171739" b="-446575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blipFill rotWithShape="1">
                      <a:blip r:embed="rId2"/>
                      <a:stretch>
                        <a:fillRect l="-343038" t="-150685" b="-446575"/>
                      </a:stretch>
                    </a:blip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blipFill rotWithShape="1">
                      <a:blip r:embed="rId2"/>
                      <a:stretch>
                        <a:fillRect t="-250685" r="-320000" b="-346575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blipFill rotWithShape="1">
                      <a:blip r:embed="rId2"/>
                      <a:stretch>
                        <a:fillRect l="-181159" t="-250685" r="-479710" b="-346575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blipFill rotWithShape="1">
                      <a:blip r:embed="rId2"/>
                      <a:stretch>
                        <a:fillRect l="-283212" t="-250685" r="-383212" b="-346575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blipFill rotWithShape="1">
                      <a:blip r:embed="rId2"/>
                      <a:stretch>
                        <a:fillRect l="-489130" t="-250685" r="-171739" b="-346575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blipFill rotWithShape="1">
                      <a:blip r:embed="rId2"/>
                      <a:stretch>
                        <a:fillRect l="-343038" t="-250685" b="-346575"/>
                      </a:stretch>
                    </a:blip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       . . .   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. . . 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       . .. </a:t>
                      </a:r>
                      <a:endParaRPr lang="en-US" b="1" dirty="0"/>
                    </a:p>
                  </a:txBody>
                  <a:tcPr/>
                </a:tc>
              </a:tr>
              <a:tr h="444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blipFill rotWithShape="1">
                      <a:blip r:embed="rId2"/>
                      <a:stretch>
                        <a:fillRect t="-493151" r="-320000" b="-104110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blipFill rotWithShape="1">
                      <a:blip r:embed="rId2"/>
                      <a:stretch>
                        <a:fillRect l="-181159" t="-493151" r="-479710" b="-104110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blipFill rotWithShape="1">
                      <a:blip r:embed="rId2"/>
                      <a:stretch>
                        <a:fillRect l="-283212" t="-493151" r="-383212" b="-104110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blipFill rotWithShape="1">
                      <a:blip r:embed="rId2"/>
                      <a:stretch>
                        <a:fillRect l="-489130" t="-493151" r="-171739" b="-104110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blipFill rotWithShape="1">
                      <a:blip r:embed="rId2"/>
                      <a:stretch>
                        <a:fillRect l="-343038" t="-493151" b="-104110"/>
                      </a:stretch>
                    </a:blip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r>
                        <a:rPr lang="en-US" dirty="0" smtClean="0"/>
                        <a:t>     Giá</a:t>
                      </a:r>
                      <a:r>
                        <a:rPr lang="en-US" baseline="0" dirty="0" smtClean="0"/>
                        <a:t>bán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blipFill rotWithShape="1">
                      <a:blip r:embed="rId2"/>
                      <a:stretch>
                        <a:fillRect l="-181159" t="-593151" r="-479710" b="-4110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blipFill rotWithShape="1">
                      <a:blip r:embed="rId2"/>
                      <a:stretch>
                        <a:fillRect l="-283212" t="-593151" r="-383212" b="-4110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blipFill rotWithShape="1">
                      <a:blip r:embed="rId2"/>
                      <a:stretch>
                        <a:fillRect l="-489130" t="-593151" r="-171739" b="-4110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64365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VÍ DỤ 3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876800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Một công ty trang trại dự định trồng 2 loại cây là tiêu và cà phê  trên  3  khu đất  A, B, C  có  diện tích  lần lượt là 120, 100, 150 (ha). Do đặc điểm các khu đất khác nhau</a:t>
            </a:r>
            <a:r>
              <a:rPr lang="en-US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nên chi phí sản xuất (triệu đồng/ha), năng suất (tạ/ha)  khác</a:t>
            </a:r>
            <a:r>
              <a:rPr lang="en-US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nhau và cho ở bảng sau :</a:t>
            </a:r>
          </a:p>
          <a:p>
            <a:r>
              <a:rPr lang="en-US" b="1" dirty="0"/>
              <a:t> </a:t>
            </a:r>
            <a:r>
              <a:rPr lang="en-US" b="1" dirty="0" smtClean="0"/>
              <a:t>      </a:t>
            </a:r>
            <a:endParaRPr lang="en-US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51037991"/>
              </p:ext>
            </p:extLst>
          </p:nvPr>
        </p:nvGraphicFramePr>
        <p:xfrm>
          <a:off x="1066799" y="3657600"/>
          <a:ext cx="6934201" cy="2667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7225"/>
                <a:gridCol w="2233488"/>
                <a:gridCol w="2233488"/>
              </a:tblGrid>
              <a:tr h="666750">
                <a:tc>
                  <a:txBody>
                    <a:bodyPr/>
                    <a:lstStyle/>
                    <a:p>
                      <a:r>
                        <a:rPr lang="en-US" dirty="0" smtClean="0"/>
                        <a:t>      KHU</a:t>
                      </a:r>
                      <a:r>
                        <a:rPr lang="en-US" baseline="0" dirty="0" smtClean="0"/>
                        <a:t>  ĐẤT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TIÊU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CÀ</a:t>
                      </a:r>
                      <a:r>
                        <a:rPr lang="en-US" baseline="0" dirty="0" smtClean="0"/>
                        <a:t> PHÊ</a:t>
                      </a:r>
                      <a:endParaRPr lang="en-US" dirty="0"/>
                    </a:p>
                  </a:txBody>
                  <a:tcPr/>
                </a:tc>
              </a:tr>
              <a:tr h="666750"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    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</a:p>
                    <a:p>
                      <a:r>
                        <a:rPr lang="en-US" dirty="0" smtClean="0"/>
                        <a:t>                          7                         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</a:p>
                    <a:p>
                      <a:r>
                        <a:rPr lang="en-US" dirty="0" smtClean="0"/>
                        <a:t>                           10</a:t>
                      </a:r>
                      <a:endParaRPr lang="en-US" dirty="0"/>
                    </a:p>
                  </a:txBody>
                  <a:tcPr/>
                </a:tc>
              </a:tr>
              <a:tr h="666750"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    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</a:p>
                    <a:p>
                      <a:r>
                        <a:rPr lang="en-US" dirty="0" smtClean="0"/>
                        <a:t>                          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</a:p>
                    <a:p>
                      <a:r>
                        <a:rPr lang="en-US" dirty="0" smtClean="0"/>
                        <a:t>                           12</a:t>
                      </a:r>
                      <a:endParaRPr lang="en-US" dirty="0"/>
                    </a:p>
                  </a:txBody>
                  <a:tcPr/>
                </a:tc>
              </a:tr>
              <a:tr h="666750"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    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    </a:t>
                      </a:r>
                    </a:p>
                    <a:p>
                      <a:r>
                        <a:rPr lang="en-US" dirty="0" smtClean="0"/>
                        <a:t>                         10        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</a:p>
                    <a:p>
                      <a:r>
                        <a:rPr lang="en-US" dirty="0" smtClean="0"/>
                        <a:t>                           11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5028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VÍ DỤ 3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2800" b="1" dirty="0" smtClean="0">
                <a:latin typeface="Times New Roman"/>
                <a:ea typeface="Verdana" pitchFamily="34" charset="0"/>
                <a:cs typeface="Times New Roman"/>
              </a:rPr>
              <a:t>►</a:t>
            </a:r>
            <a:r>
              <a:rPr lang="en-US" sz="2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Yêu cầu </a:t>
            </a:r>
          </a:p>
          <a:p>
            <a:r>
              <a:rPr lang="en-US" sz="2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Sản lượng tiêu tối thiểu là 1 tấn</a:t>
            </a:r>
          </a:p>
          <a:p>
            <a:r>
              <a:rPr lang="vi-VN" sz="2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Sản </a:t>
            </a:r>
            <a:r>
              <a:rPr lang="vi-VN" sz="28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lượng </a:t>
            </a:r>
            <a:r>
              <a:rPr lang="en-US" sz="2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cà phê</a:t>
            </a:r>
            <a:r>
              <a:rPr lang="vi-VN" sz="2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vi-VN" sz="28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tối thiểu là </a:t>
            </a:r>
            <a:r>
              <a:rPr lang="en-US" sz="2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r>
              <a:rPr lang="vi-VN" sz="2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tấn</a:t>
            </a:r>
            <a:endParaRPr lang="en-US" sz="28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2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Hãy lập mô hình bài toán tìm phương án phân phối đất trồng  sao cho thỏa mãn yêu cầu về sản lượng với</a:t>
            </a:r>
            <a:r>
              <a:rPr lang="en-US" sz="28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chi phí thấp nhất</a:t>
            </a:r>
            <a:r>
              <a:rPr lang="en-US" sz="28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endParaRPr lang="vi-VN" sz="28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en-US" b="1" dirty="0" smtClean="0"/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xmlns="" val="98313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990600"/>
          </a:xfrm>
        </p:spPr>
        <p:txBody>
          <a:bodyPr/>
          <a:lstStyle/>
          <a:p>
            <a:r>
              <a:rPr lang="en-US" b="1" dirty="0" smtClean="0"/>
              <a:t>VÍ DỤ 4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Để nuôi một loại gia súc trong 1 ngày cần có tối thiểu các chất  prôtit, gluxit, chất khoáng  tương ứng là 80, 120, 10 (g). Tỷ lệ % theo  khối lượng  các chất  trên có trong các loại thức ăn A, B, C như sau :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      </a:t>
            </a:r>
          </a:p>
          <a:p>
            <a:endParaRPr lang="en-US" b="1" dirty="0"/>
          </a:p>
          <a:p>
            <a:endParaRPr lang="en-US" b="1" dirty="0" smtClean="0"/>
          </a:p>
          <a:p>
            <a:endParaRPr lang="en-US" b="1" dirty="0"/>
          </a:p>
          <a:p>
            <a:endParaRPr lang="en-US" b="1" dirty="0" smtClean="0"/>
          </a:p>
          <a:p>
            <a:endParaRPr lang="en-US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76546031"/>
              </p:ext>
            </p:extLst>
          </p:nvPr>
        </p:nvGraphicFramePr>
        <p:xfrm>
          <a:off x="1447800" y="3810000"/>
          <a:ext cx="6172200" cy="173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0200"/>
                <a:gridCol w="1524000"/>
                <a:gridCol w="1524000"/>
                <a:gridCol w="1524000"/>
              </a:tblGrid>
              <a:tr h="0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  THỨC</a:t>
                      </a:r>
                      <a:r>
                        <a:rPr lang="en-US" baseline="0" dirty="0" smtClean="0"/>
                        <a:t> ĂN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P</a:t>
                      </a:r>
                      <a:r>
                        <a:rPr lang="en-US" baseline="0" dirty="0" smtClean="0"/>
                        <a:t>rôtit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Gluxit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Chất</a:t>
                      </a:r>
                    </a:p>
                    <a:p>
                      <a:r>
                        <a:rPr lang="en-US" baseline="0" dirty="0" smtClean="0"/>
                        <a:t>   khoáng</a:t>
                      </a:r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30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1</a:t>
                      </a:r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40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2</a:t>
                      </a:r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25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30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4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142738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VÍ DỤ 4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Giá 1kg thức ăn A, B, C tương ứng là 3000đ, 4000đ, 5000đ.</a:t>
            </a:r>
          </a:p>
          <a:p>
            <a:r>
              <a:rPr lang="en-US" sz="2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Hãy lập  mô hình bài toán tìm lượng thức ăn cần mua trong ngày để nuôi loại gia súc đó.</a:t>
            </a:r>
            <a:endParaRPr lang="en-US" sz="28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222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b="1" dirty="0" smtClean="0"/>
              <a:t>II CÁC DẠNG BÀI TOÁN</a:t>
            </a:r>
            <a:br>
              <a:rPr lang="en-US" sz="3200" b="1" dirty="0" smtClean="0"/>
            </a:br>
            <a:r>
              <a:rPr lang="en-US" sz="3200" b="1" dirty="0" smtClean="0"/>
              <a:t>   Dạng tổng quát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Tìm  			 sao cho</a:t>
            </a:r>
          </a:p>
          <a:p>
            <a: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																																																																																		</a:t>
            </a:r>
            <a:endParaRPr lang="en-US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1447800" y="1447800"/>
          <a:ext cx="2638425" cy="685800"/>
        </p:xfrm>
        <a:graphic>
          <a:graphicData uri="http://schemas.openxmlformats.org/presentationml/2006/ole">
            <p:oleObj spid="_x0000_s1026" name="Equation" r:id="rId3" imgW="1612800" imgH="266400" progId="Equation.DSMT4">
              <p:embed/>
            </p:oleObj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1066800" y="2362200"/>
          <a:ext cx="6469513" cy="3657600"/>
        </p:xfrm>
        <a:graphic>
          <a:graphicData uri="http://schemas.openxmlformats.org/presentationml/2006/ole">
            <p:oleObj spid="_x0000_s1027" name="Equation" r:id="rId4" imgW="3886200" imgH="2197080" progId="Equation.DSMT4">
              <p:embed/>
            </p:oleObj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457200" y="6019800"/>
          <a:ext cx="8313801" cy="376100"/>
        </p:xfrm>
        <a:graphic>
          <a:graphicData uri="http://schemas.openxmlformats.org/presentationml/2006/ole">
            <p:oleObj spid="_x0000_s1028" name="Equation" r:id="rId5" imgW="4406760" imgH="2412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DẠNG CHÍNH TẮC</a:t>
            </a:r>
            <a:endParaRPr lang="en-US" sz="3600" dirty="0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>
            <p:ph idx="1"/>
          </p:nvPr>
        </p:nvGraphicFramePr>
        <p:xfrm>
          <a:off x="762000" y="1600200"/>
          <a:ext cx="7869852" cy="4267200"/>
        </p:xfrm>
        <a:graphic>
          <a:graphicData uri="http://schemas.openxmlformats.org/presentationml/2006/ole">
            <p:oleObj spid="_x0000_s2050" name="Equation" r:id="rId3" imgW="3606480" imgH="195552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292</TotalTime>
  <Words>373</Words>
  <Application>Microsoft Office PowerPoint</Application>
  <PresentationFormat>On-screen Show (4:3)</PresentationFormat>
  <Paragraphs>85</Paragraphs>
  <Slides>9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Clarity</vt:lpstr>
      <vt:lpstr>Equation</vt:lpstr>
      <vt:lpstr>TỐI ƯU HÓA</vt:lpstr>
      <vt:lpstr>I. CÁC VÍ DỤ</vt:lpstr>
      <vt:lpstr>I. CÁC VÍ DỤ</vt:lpstr>
      <vt:lpstr>VÍ DỤ 3</vt:lpstr>
      <vt:lpstr>VÍ DỤ 3</vt:lpstr>
      <vt:lpstr>VÍ DỤ 4</vt:lpstr>
      <vt:lpstr>VÍ DỤ 4</vt:lpstr>
      <vt:lpstr>II CÁC DẠNG BÀI TOÁN    Dạng tổng quát</vt:lpstr>
      <vt:lpstr>DẠNG CHÍNH TẮC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TỐI ƯU HÓA</dc:title>
  <dc:creator>TOSHIBA</dc:creator>
  <cp:lastModifiedBy>TOSHIBA</cp:lastModifiedBy>
  <cp:revision>39</cp:revision>
  <dcterms:created xsi:type="dcterms:W3CDTF">2010-07-27T03:44:58Z</dcterms:created>
  <dcterms:modified xsi:type="dcterms:W3CDTF">2013-07-30T21:35:49Z</dcterms:modified>
</cp:coreProperties>
</file>